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7" r:id="rId2"/>
    <p:sldId id="284" r:id="rId3"/>
    <p:sldId id="294" r:id="rId4"/>
    <p:sldId id="295" r:id="rId5"/>
    <p:sldId id="285" r:id="rId6"/>
    <p:sldId id="286" r:id="rId7"/>
    <p:sldId id="288" r:id="rId8"/>
    <p:sldId id="289" r:id="rId9"/>
    <p:sldId id="292" r:id="rId10"/>
    <p:sldId id="291" r:id="rId11"/>
    <p:sldId id="296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361A5-2F2A-4F43-A65E-509103F20F05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B4711-1A97-4649-B0E7-E80D62414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62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EC7768-0373-3C63-B4F7-630029F0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5B908C1-8ABA-2FC2-2789-CC2F82978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69BE211-555D-B564-8528-7CB62E29B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27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623F0DC-A801-B9A9-49F7-88F3B773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42666246-EA2C-F929-B909-BC8CF374E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99D92DA8-E803-2207-DCE8-62B61DD59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41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51C9AFE-DD82-2199-EBB0-BBB7FA26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383187CA-AB19-9C79-F8EA-62B0AF2E2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1513C4A8-E0EF-88E9-8ECD-9352036D2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57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9BEAAF1-D593-7B03-19B1-B88785B5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9CA0E0ED-FADA-1121-6F97-CD8733A3E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CC888501-7920-BFA6-9D92-F50EAB41F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27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DCA60B8-8537-A636-8283-86A87B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37B211CC-C4CD-B32D-CBEB-9327252C89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5254AB1A-0233-A379-5B5C-949E9EAAA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52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19DB9F1-7410-CB85-7697-4F003F73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7EC988C6-8D83-EF83-5963-515BAFE848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F05A7C96-380A-8D57-FF02-382DD9348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594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3EFE716-1F42-8CF1-8071-0FBD4883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680A435F-E507-BE70-3044-ACB47CB66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6B8939F6-5174-C000-6888-BEBF53AB0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34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5D5EDD16-C299-79C2-537B-9A8EB974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0DD458C1-7817-EEF5-5995-28DEC27B28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46D597B7-D283-61E4-5633-F9DA45EBF6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8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9CC24F3-1227-BCC1-C16C-2D9C538D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7106FCF4-CB80-5C7F-E08F-85CB45170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21ED9DD6-99DC-1852-521C-C678E3F63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1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3C206F02-9130-9212-A5FB-9E145C56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CDA54827-4B15-E035-BA13-338F80DD5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DA2559F3-6851-9E57-1FA6-F9991E00C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11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132362E2-74A6-DF7B-8776-1BD097E2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4A829DCE-9425-B551-B446-D1F96A398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64D91543-0CB4-75CF-6951-F82417B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7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6613B78-1E25-43B1-0C62-82B34110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66680d41_0_20:notes">
            <a:extLst>
              <a:ext uri="{FF2B5EF4-FFF2-40B4-BE49-F238E27FC236}">
                <a16:creationId xmlns:a16="http://schemas.microsoft.com/office/drawing/2014/main" id="{DAF96B7C-7D61-DF0C-A86E-67729E298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66680d41_0_20:notes">
            <a:extLst>
              <a:ext uri="{FF2B5EF4-FFF2-40B4-BE49-F238E27FC236}">
                <a16:creationId xmlns:a16="http://schemas.microsoft.com/office/drawing/2014/main" id="{57545E94-EC92-363D-F596-F1EE03DAD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1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E3C2-D84A-2C32-4EEB-3E0D4E076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647A3-67A1-DA2F-BAEA-10ED6415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C15BC-DA40-0BF3-3CFB-979F32E0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F189-8304-9458-7635-A948FD3A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97D66-75B9-B5CC-7F76-089FBA64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70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4FB2-EDB4-35AB-0E7F-5B637AC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B7E32-6D71-B995-CD64-7021A0A6F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0979-5C2B-E740-79D9-BF45D498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38FB-D329-F313-435F-DC18B59A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15CA-119A-CF9A-75CF-51143024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31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D9EF2-C486-E071-1643-1A09704A6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8B4EC-EA7C-443F-0384-9715BB2A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81D6-ED34-7736-CA11-512FC5DB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451C-7A8C-74E4-A83E-98CA5CA3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B88C-4678-F157-1590-DB1BD096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7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22300" y="12454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37667" y="24766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1467" y="553568"/>
            <a:ext cx="2632068" cy="400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50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31E-14F8-7C98-8244-3050210E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41866-B0E6-DB7C-199D-09C2C9F2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2C35-74A5-1D72-799F-821C9678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50BF-C6FB-251F-C863-69E53C1D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F188-48C1-966E-5F03-A4B17BF3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A3F3-9FF9-4BBF-BF46-0A31254D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05F7E-DC0A-341E-8078-877345EFD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E7974-DAA9-6953-79B6-4EDBFBAC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4CC3-2553-CD90-875B-5D8CA105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6B9A4-90BA-0094-3F4E-3D09E649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9BB4-98E8-DDAF-21D8-A96E0DA8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2A4B-FF68-EE6A-C879-AB78C3C9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2E8DB-E4CF-67CF-6DB8-61EFEF7F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4131E-E053-A338-D279-339C37289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D5062-C3C2-1CF9-BD41-EB2C15ED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26DD-7611-D139-4B60-BBDA0A0B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7530-C64A-626C-B0B5-F555E6F0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F4F91-74A8-66FF-06DF-F16321BF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C8B9A-F652-0F52-2A99-945AC915B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EABE6-A6F5-0726-5319-3DF031568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24DE0-6504-FE66-0D79-5FB1DEC3F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E46CC-B336-B43A-1DBE-50E0E6A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8BB38-D648-DF8F-B6BD-1F3F6847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94AE-8D6E-B4A1-2885-8651730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FD04-448A-C302-3892-EE063A61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8E4E0-AA1B-83C6-1FBB-F5488CFB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D035B-F942-6F7E-9A09-BBA6649C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381EB-2BD4-888E-DE3C-CF9684B6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3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87505-D640-C2C5-8AED-66FF8D31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F6E6A-B098-8A2E-CA91-9A87DA68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2D4B7-415A-E036-E477-31CEDFD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78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C7FA-3B4D-AC9A-996C-CFC31E5D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0E896-AA04-1225-D1DA-0434DB10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3189-0550-1CE9-38DC-1A09351C0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E26ED-95BD-E2A6-846F-893C1B06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66780-7B8C-F8BA-F613-8B957C8C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43DBE-EACB-019F-E106-F7A75B1F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3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BF3D-2E49-1E53-78ED-E003502C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6A24E-D086-A251-9A14-FBBC2A3F9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C3B75-1DE2-589F-0350-B53C0832A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1F617-1B25-8014-28EC-41716E5F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B640F-A8B8-C1D3-A55B-F975218B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30B06-6381-2F16-DF07-E50FA14D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8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D516D-A9D6-386B-8A7D-D38CDC41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DA9E-E6A3-6138-9350-9E27B9FB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2238-5404-8EAE-BE63-150BB45D2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C6A49-1163-424E-8AFF-02BB24CF1B1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A6A96-1410-65B3-9DF0-37936DB36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6292-2B93-787F-011E-0D255FD62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6F6F9-889F-4A3E-958B-0F5FDC2A3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7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C46A830-AB03-DC8D-46CD-D847AF62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0D5EADE-4B87-4366-4611-83596DB08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64083"/>
            <a:ext cx="9993085" cy="337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667" dirty="0">
                <a:cs typeface="Times New Roman" panose="02020603050405020304" pitchFamily="18" charset="0"/>
              </a:rPr>
              <a:t>Experiential Learning Phase - II : 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667" b="1" dirty="0">
                <a:cs typeface="Times New Roman" panose="02020603050405020304" pitchFamily="18" charset="0"/>
              </a:rPr>
              <a:t>Advanced Algorithms (CS355TBB)</a:t>
            </a:r>
            <a:endParaRPr lang="en-US" altLang="en-US" sz="2667" b="1" kern="0" dirty="0"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667" kern="0" dirty="0">
                <a:cs typeface="Times New Roman" panose="02020603050405020304" pitchFamily="18" charset="0"/>
              </a:rPr>
              <a:t>Neurosymbolic AI in Healthcare for Low Grade Glioma Segmentation and Analysis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5333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5333" dirty="0">
                <a:latin typeface="Cambria" panose="02040503050406030204" pitchFamily="18" charset="0"/>
                <a:cs typeface="Arial" panose="020B0604020202020204" pitchFamily="34" charset="0"/>
              </a:rPr>
              <a:t>                            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FE1A002-80F2-89B9-647A-BEAE95ABB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779" y="2267113"/>
            <a:ext cx="10304328" cy="746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6931" rIns="0" bIns="0">
            <a:spAutoFit/>
          </a:bodyPr>
          <a:lstStyle>
            <a:lvl1pPr marL="127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Verma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1RV22CS011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Akshatha A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1RV22CS017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Arya Hariharan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1RV22CS029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Gagana M V</a:t>
            </a:r>
          </a:p>
          <a:p>
            <a:pPr algn="ctr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1RV22CS054</a:t>
            </a:r>
          </a:p>
          <a:p>
            <a:pPr algn="ctr">
              <a:defRPr/>
            </a:pPr>
            <a:endParaRPr lang="en-US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A81E3-BD1A-B0ED-68A1-273ECC489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30CD8F47-FA43-F830-97B3-B8ED9F34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44238F-6B35-48D6-8452-9DE39D6A8B4A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2E81B-4BB7-F5D4-8B53-AC5E53D8D7D5}"/>
              </a:ext>
            </a:extLst>
          </p:cNvPr>
          <p:cNvSpPr txBox="1"/>
          <p:nvPr/>
        </p:nvSpPr>
        <p:spPr>
          <a:xfrm>
            <a:off x="508932" y="1451772"/>
            <a:ext cx="1133632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Tumours Are Classified?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Size-based classification: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Tumour: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20 mm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Tumour: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20 - 40 mm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Tumour: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40 mm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Mutation-based classification: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IDH Mutation → Targeted Therapy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MGMT Methylation → Chemotherapy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&amp; Location Analysis: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Tumours in the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Lobe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Cognitive Impairment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Tumours in the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Parietal Lobe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Seizures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DC943-BF00-5DF7-89C0-E3439E140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FADBB4D2-8CE4-CC66-BCFE-299CBB6D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DEBDB-345C-9870-E747-6D646030D0CF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14BC-2DA0-E01A-12CF-F331B52C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7" r="23467" b="3128"/>
          <a:stretch/>
        </p:blipFill>
        <p:spPr>
          <a:xfrm>
            <a:off x="382610" y="1579007"/>
            <a:ext cx="3349673" cy="4357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1A13B-7D86-2A95-037E-3890F0DF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83" r="28237"/>
          <a:stretch/>
        </p:blipFill>
        <p:spPr>
          <a:xfrm>
            <a:off x="4695248" y="1579007"/>
            <a:ext cx="2801505" cy="4434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0ED5F-F37B-BB98-F5FA-0ECFAD363A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4" r="18298"/>
          <a:stretch/>
        </p:blipFill>
        <p:spPr>
          <a:xfrm>
            <a:off x="8011886" y="1579007"/>
            <a:ext cx="3589709" cy="435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29C79A-B30B-7F26-BE96-EE77D4E89C8F}"/>
              </a:ext>
            </a:extLst>
          </p:cNvPr>
          <p:cNvSpPr txBox="1"/>
          <p:nvPr/>
        </p:nvSpPr>
        <p:spPr>
          <a:xfrm>
            <a:off x="1156436" y="601355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enter MRI Scan and view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E532C-C60B-1540-B335-5734BE48E895}"/>
              </a:ext>
            </a:extLst>
          </p:cNvPr>
          <p:cNvSpPr txBox="1"/>
          <p:nvPr/>
        </p:nvSpPr>
        <p:spPr>
          <a:xfrm>
            <a:off x="4760559" y="6063531"/>
            <a:ext cx="265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view the binary prediction and overlay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BD5A3-3195-4A7E-5A2E-08E2B8D65C47}"/>
              </a:ext>
            </a:extLst>
          </p:cNvPr>
          <p:cNvSpPr txBox="1"/>
          <p:nvPr/>
        </p:nvSpPr>
        <p:spPr>
          <a:xfrm>
            <a:off x="8478682" y="6013549"/>
            <a:ext cx="265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is made using the knowledge 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5BFBB-33ED-6400-5331-16DC9F9D1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595627D0-BD24-A7EE-BD55-1368A0AF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6F59F3-0447-FC7A-4487-25AFF8B71049}"/>
              </a:ext>
            </a:extLst>
          </p:cNvPr>
          <p:cNvSpPr txBox="1"/>
          <p:nvPr/>
        </p:nvSpPr>
        <p:spPr>
          <a:xfrm>
            <a:off x="3048000" y="2850363"/>
            <a:ext cx="6096000" cy="91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altLang="en-US"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33094-B50F-DD3D-978E-1E5DE812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1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DB9C98EB-DE37-E333-84CD-4ADCE1F2A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FFA50-0457-E207-2466-B8EDB45FD314}"/>
              </a:ext>
            </a:extLst>
          </p:cNvPr>
          <p:cNvSpPr txBox="1"/>
          <p:nvPr/>
        </p:nvSpPr>
        <p:spPr>
          <a:xfrm>
            <a:off x="3048000" y="486693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Outcomes in Phase - 2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9450-25EC-BAD3-CF56-1B8AB76CEC87}"/>
              </a:ext>
            </a:extLst>
          </p:cNvPr>
          <p:cNvSpPr txBox="1"/>
          <p:nvPr/>
        </p:nvSpPr>
        <p:spPr>
          <a:xfrm>
            <a:off x="1292579" y="1707595"/>
            <a:ext cx="96068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Component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segmentation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masks for LGG regions from MRI images.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Symbolic Component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in segmentation results using </a:t>
            </a:r>
            <a:r>
              <a:rPr lang="en-IN" sz="2400" b="1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 clinical rules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Outcome -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like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"Tumour detected in left frontal lobe with low likelihood of progression." 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"Segmentation validated with clinical knowledge, suggesting further biopsy."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BC8FD-FDE7-A10A-8D24-50CE39ED4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0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0733DC0A-1366-57F1-93CE-ADE5ACBA7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44BBBA-6EE0-8717-01A0-BA6C3F1C98D3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Testing Phase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8B677-F712-B4C7-D5C8-91C2A05CACE6}"/>
              </a:ext>
            </a:extLst>
          </p:cNvPr>
          <p:cNvSpPr txBox="1"/>
          <p:nvPr/>
        </p:nvSpPr>
        <p:spPr>
          <a:xfrm>
            <a:off x="1292579" y="1179217"/>
            <a:ext cx="9606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three architectures, namely Vanilla U-Net, FPN and Vanilla U-net. The third outperformed the other two when trained with 70%, 3% and 27% data splits over 20 epochs.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3D582-E1DD-68A9-6200-6AD41ECE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18" y="2820052"/>
            <a:ext cx="3618964" cy="2858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0711B-58AD-038A-4469-631524B4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3" y="3093421"/>
            <a:ext cx="3924911" cy="2157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237197-5274-2370-525E-42633AEA811C}"/>
              </a:ext>
            </a:extLst>
          </p:cNvPr>
          <p:cNvSpPr txBox="1"/>
          <p:nvPr/>
        </p:nvSpPr>
        <p:spPr>
          <a:xfrm>
            <a:off x="1189092" y="575575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U-Net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Loss : 0.010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FAF1D-9CB1-26E8-09D6-AA27CE4802A2}"/>
              </a:ext>
            </a:extLst>
          </p:cNvPr>
          <p:cNvSpPr txBox="1"/>
          <p:nvPr/>
        </p:nvSpPr>
        <p:spPr>
          <a:xfrm>
            <a:off x="5105399" y="575575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Loss 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0.014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EA5DB-A37C-2052-372E-1913D1A125DD}"/>
              </a:ext>
            </a:extLst>
          </p:cNvPr>
          <p:cNvSpPr txBox="1"/>
          <p:nvPr/>
        </p:nvSpPr>
        <p:spPr>
          <a:xfrm>
            <a:off x="8909705" y="5630309"/>
            <a:ext cx="269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with ResNeXt-50 backbone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Loss 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0.011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489E46-0FC9-C124-12AB-D5A1B3B5E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1" y="2597041"/>
            <a:ext cx="3183723" cy="3081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D47E8E-C972-18E6-FD14-3A7D3482A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97BF985-DEFF-CEF7-CCC3-74AEC04D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88C35-9EB5-1EDA-84D4-AE139B8E64DC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Testing Phase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5AADF-4057-4034-D5C7-9B299E1B62F9}"/>
              </a:ext>
            </a:extLst>
          </p:cNvPr>
          <p:cNvSpPr txBox="1"/>
          <p:nvPr/>
        </p:nvSpPr>
        <p:spPr>
          <a:xfrm>
            <a:off x="884364" y="1228121"/>
            <a:ext cx="10423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model was then tested on different training, testing and validation splits and with an extended training cycle (90 epochs). The split 70%, 15% and 15% displayed superior performance. This was used for inferencing.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4EB67-39CE-6480-17CC-0F99BF7FA55B}"/>
              </a:ext>
            </a:extLst>
          </p:cNvPr>
          <p:cNvSpPr txBox="1"/>
          <p:nvPr/>
        </p:nvSpPr>
        <p:spPr>
          <a:xfrm>
            <a:off x="2688772" y="5990227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70%, 3% and 27%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Loss : 0.009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8C7F5-21D2-97C7-1232-2C1B96808A9E}"/>
              </a:ext>
            </a:extLst>
          </p:cNvPr>
          <p:cNvSpPr txBox="1"/>
          <p:nvPr/>
        </p:nvSpPr>
        <p:spPr>
          <a:xfrm>
            <a:off x="7717968" y="5990227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70%, 15% and 15%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Loss 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0.008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1B91A-4D50-17BB-826B-6880205D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2" y="2691149"/>
            <a:ext cx="3243943" cy="314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FFF06-9318-A2E7-31B6-600792C97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8" y="2691149"/>
            <a:ext cx="3243943" cy="3140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93EFED-4EB9-80F1-6F61-DCB1E7958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86993BF1-4995-DF23-D388-71B41C926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E99F4-921E-FDD5-CBD4-2C7704047917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83CA4-038D-3BFB-7D1E-5CDD28ACAEDA}"/>
              </a:ext>
            </a:extLst>
          </p:cNvPr>
          <p:cNvSpPr txBox="1"/>
          <p:nvPr/>
        </p:nvSpPr>
        <p:spPr>
          <a:xfrm>
            <a:off x="1292579" y="1179217"/>
            <a:ext cx="96068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Utilised the U-Net neural network framework with ResNeXt-50 backbone (most commonly used for segmentation tasks) to build the segmentation model, using PyTorch. Model is saved and loaded each time for inference.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62E69-4A85-C910-DE27-C894FBD1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000"/>
          <a:stretch/>
        </p:blipFill>
        <p:spPr>
          <a:xfrm>
            <a:off x="657926" y="2938702"/>
            <a:ext cx="5243633" cy="363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597BC-02E5-12AE-CD7F-163EDC3D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676" b="19841"/>
          <a:stretch/>
        </p:blipFill>
        <p:spPr>
          <a:xfrm>
            <a:off x="6410119" y="2938702"/>
            <a:ext cx="5181120" cy="3638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9FB0C-D396-7E1D-0455-AD477C801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7073B582-D76E-D157-F3BC-5CAE5380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A88959-618B-3D2B-43BB-4BD7CEC1496F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Workflow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3D925-CDCB-DB25-ABA3-918CBE42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89" t="12698" r="11759" b="38571"/>
          <a:stretch/>
        </p:blipFill>
        <p:spPr>
          <a:xfrm>
            <a:off x="1323908" y="1268186"/>
            <a:ext cx="9544184" cy="4321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F3E96A-F8C0-FE98-D997-FE4D747D5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96A4CDBA-73A2-B3CA-2A97-BD725F73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366F62-1DBA-D55A-C43F-A822F1A8A421}"/>
              </a:ext>
            </a:extLst>
          </p:cNvPr>
          <p:cNvSpPr txBox="1"/>
          <p:nvPr/>
        </p:nvSpPr>
        <p:spPr>
          <a:xfrm>
            <a:off x="3048000" y="486693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Testing Set Output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002EF-D30A-DF44-F8BE-8F21B8E3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1425261"/>
            <a:ext cx="10330543" cy="2391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00768-BCE7-4E04-6ED4-504F0787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" y="4002022"/>
            <a:ext cx="10232572" cy="2369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5B1285-D243-0B27-A354-F339F8824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2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0E8C9E60-830E-CD75-1141-ABF7AD240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839ED-1E8F-1FDE-A56D-6CAB7E5A4A56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0444B-8A45-B5D4-554E-C92CA040F14C}"/>
              </a:ext>
            </a:extLst>
          </p:cNvPr>
          <p:cNvSpPr txBox="1"/>
          <p:nvPr/>
        </p:nvSpPr>
        <p:spPr>
          <a:xfrm>
            <a:off x="508932" y="1451771"/>
            <a:ext cx="113363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Knowledge Graph (KG) is a structured way to represent relationships between real-world entities. In medical AI, it connects MRI scan data, tumour classifications, medical guidelines, and treatments to enhance decision-making.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tumor size &amp; location from MRI scans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tumor characteristics with symptoms &amp; mutations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treatment based on verified medical sources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expected outcomes based on past 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086EEA-99F2-78AF-5C83-BD5319D8A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6AD75CAA-ACFC-617F-2313-ACB951C6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887951-3253-A048-B07D-5FF648CE0B6E}"/>
              </a:ext>
            </a:extLst>
          </p:cNvPr>
          <p:cNvSpPr txBox="1"/>
          <p:nvPr/>
        </p:nvSpPr>
        <p:spPr>
          <a:xfrm>
            <a:off x="3048000" y="486692"/>
            <a:ext cx="6096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en-IN" alt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51C42-9D3F-B8AF-D015-DC121D965118}"/>
              </a:ext>
            </a:extLst>
          </p:cNvPr>
          <p:cNvSpPr txBox="1"/>
          <p:nvPr/>
        </p:nvSpPr>
        <p:spPr>
          <a:xfrm>
            <a:off x="508932" y="1451771"/>
            <a:ext cx="1133632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 Represent Medical Knowledge?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(Entities):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Tumours, Symptoms, Mutations, Treatments.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(Relationships):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 between entities (e.g., "Tumour requires Surgery").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AI Interpretation: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Helps doctors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AI decisions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Graph Work?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Segments MRI Tumours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Extracts tumour size, location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&amp; Relationships Created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Tumour linked to risks, treatments, mutations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is Visualized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Doctors see connections between symptoms &amp; treatments.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790F0-5C69-43F5-54B9-7C6DFB6B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337913"/>
            <a:ext cx="1077685" cy="1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5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531</Words>
  <Application>Microsoft Office PowerPoint</Application>
  <PresentationFormat>Widescreen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 Hariharan</dc:creator>
  <cp:lastModifiedBy>Arya Hariharan</cp:lastModifiedBy>
  <cp:revision>1</cp:revision>
  <dcterms:created xsi:type="dcterms:W3CDTF">2025-02-05T17:13:20Z</dcterms:created>
  <dcterms:modified xsi:type="dcterms:W3CDTF">2025-02-05T17:14:42Z</dcterms:modified>
</cp:coreProperties>
</file>